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sldIdLst>
    <p:sldId id="256" r:id="rId2"/>
    <p:sldId id="257" r:id="rId3"/>
    <p:sldId id="258" r:id="rId4"/>
    <p:sldId id="263" r:id="rId5"/>
    <p:sldId id="285" r:id="rId6"/>
    <p:sldId id="264" r:id="rId7"/>
    <p:sldId id="265" r:id="rId8"/>
    <p:sldId id="266" r:id="rId9"/>
    <p:sldId id="267" r:id="rId10"/>
    <p:sldId id="268" r:id="rId11"/>
    <p:sldId id="269" r:id="rId12"/>
    <p:sldId id="259" r:id="rId13"/>
    <p:sldId id="260" r:id="rId14"/>
    <p:sldId id="261" r:id="rId15"/>
    <p:sldId id="286" r:id="rId16"/>
    <p:sldId id="287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47" d="100"/>
          <a:sy n="47" d="100"/>
        </p:scale>
        <p:origin x="79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6D32C3B5-FD49-40D0-ACF8-08748E4D7A9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3886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EDA6CEB2-1289-4FBC-92EB-61DBD549FA0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87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EDA6CEB2-1289-4FBC-92EB-61DBD549FA0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9111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DA6CEB2-1289-4FBC-92EB-61DBD549FA0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5693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DA6CEB2-1289-4FBC-92EB-61DBD549FA0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8983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DA6CEB2-1289-4FBC-92EB-61DBD549FA0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455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14E4A-0944-43F6-B1A2-33494D79262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983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BBB57-4A3E-4ECF-84E0-4F189D57FF0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3921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43000" y="1790700"/>
            <a:ext cx="3810000" cy="4381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5105400" y="1790700"/>
            <a:ext cx="3810000" cy="4381500"/>
          </a:xfrm>
        </p:spPr>
        <p:txBody>
          <a:bodyPr/>
          <a:lstStyle/>
          <a:p>
            <a:pPr lvl="0"/>
            <a:endParaRPr lang="es-CL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F5AAE-8716-439D-9956-002EF1A89A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44355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6323A-6A8A-42A8-BC2D-FBF2D764C09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1440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0486BAF-56B6-4CB1-865A-FFFA89780CD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00248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7F7BACA-4BAB-4CBD-825C-E19DBD9A4DA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3832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CF4B1896-7581-4B28-A369-3DF6EF2E7E9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9284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6CEB2-1289-4FBC-92EB-61DBD549FA0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909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75ED5-29AC-4D8D-A316-4B7FA2569AE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3246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A7AAD-C396-483A-BA1E-5D17CDA0E41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2568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8DCF940-C539-4C95-9EB0-9A5D55E32ED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6906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EDA6CEB2-1289-4FBC-92EB-61DBD549FA0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63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portaldearte.cl/img/1ro/mackenna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portaldearte.cl/img/1ro/mitre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portaldearte.cl/img/1ro/nicanor_plaza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portaldearte.cl/img/1ro/matte2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portaldearte.cl/img/1ro/matte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portaldearte.cl/img/1ro/baquedano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47800"/>
            <a:ext cx="6172200" cy="1371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MX" b="1" dirty="0" smtClean="0"/>
              <a:t>TIPOS DE ESCULTURAS</a:t>
            </a:r>
            <a:endParaRPr lang="es-ES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MX" dirty="0" smtClean="0"/>
              <a:t>ARTES </a:t>
            </a:r>
            <a:r>
              <a:rPr lang="es-MX" dirty="0" smtClean="0"/>
              <a:t>VISUALES</a:t>
            </a:r>
          </a:p>
          <a:p>
            <a:pPr eaLnBrk="1" hangingPunct="1"/>
            <a:r>
              <a:rPr lang="es-MX" dirty="0" smtClean="0"/>
              <a:t>SEXTO BÁSICO</a:t>
            </a:r>
            <a:endParaRPr lang="es-ES" dirty="0" smtClean="0"/>
          </a:p>
        </p:txBody>
      </p:sp>
      <p:pic>
        <p:nvPicPr>
          <p:cNvPr id="7170" name="Picture 2" descr="http://upload.wikimedia.org/wikipedia/commons/thumb/e/e6/Achiam_sculptant_Torse_de_danseuse_-.JPG/200px-Achiam_sculptant_Torse_de_danseuse_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"/>
            <a:ext cx="19050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jesusrosas.com/revista/wp-content/uploads/2011/11/Esculpiendo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06" y="3503703"/>
            <a:ext cx="3199947" cy="239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tejiendoelmundo.files.wordpress.com/2010/10/arte_en_made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03" y="381000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914400"/>
            <a:ext cx="3810000" cy="4114800"/>
          </a:xfrm>
        </p:spPr>
        <p:txBody>
          <a:bodyPr/>
          <a:lstStyle/>
          <a:p>
            <a:pPr eaLnBrk="1" hangingPunct="1"/>
            <a:r>
              <a:rPr lang="es-ES" sz="2800" b="1" dirty="0" smtClean="0">
                <a:latin typeface="Arial Narrow" pitchFamily="34" charset="0"/>
                <a:cs typeface="Times New Roman" pitchFamily="18" charset="0"/>
              </a:rPr>
              <a:t>Grupal</a:t>
            </a:r>
            <a:r>
              <a:rPr lang="es-ES" sz="2800" dirty="0" smtClean="0">
                <a:latin typeface="Arial Narrow" pitchFamily="34" charset="0"/>
                <a:cs typeface="Times New Roman" pitchFamily="18" charset="0"/>
              </a:rPr>
              <a:t>, cuando se trata de dos o más figuras.</a:t>
            </a:r>
            <a:r>
              <a:rPr lang="es-ES" sz="2800" dirty="0" smtClean="0"/>
              <a:t> </a:t>
            </a:r>
          </a:p>
        </p:txBody>
      </p:sp>
      <p:pic>
        <p:nvPicPr>
          <p:cNvPr id="11267" name="Picture 5" descr="obr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r:link="rId3" cstate="print">
            <a:lum bright="16000" contrast="6000"/>
          </a:blip>
          <a:srcRect/>
          <a:stretch>
            <a:fillRect/>
          </a:stretch>
        </p:blipFill>
        <p:spPr>
          <a:xfrm>
            <a:off x="533400" y="0"/>
            <a:ext cx="4176713" cy="68580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0" y="838200"/>
            <a:ext cx="3810000" cy="4114800"/>
          </a:xfrm>
        </p:spPr>
        <p:txBody>
          <a:bodyPr/>
          <a:lstStyle/>
          <a:p>
            <a:pPr eaLnBrk="1" hangingPunct="1"/>
            <a:r>
              <a:rPr lang="es-ES" sz="2800" b="1" dirty="0" smtClean="0">
                <a:latin typeface="Arial Narrow" pitchFamily="34" charset="0"/>
                <a:cs typeface="Times New Roman" pitchFamily="18" charset="0"/>
              </a:rPr>
              <a:t>Busto</a:t>
            </a:r>
            <a:r>
              <a:rPr lang="es-ES" sz="2800" dirty="0" smtClean="0">
                <a:latin typeface="Arial Narrow" pitchFamily="34" charset="0"/>
                <a:cs typeface="Times New Roman" pitchFamily="18" charset="0"/>
              </a:rPr>
              <a:t>, representación de la mitad superior del cuerpo humano sin brazos; </a:t>
            </a:r>
            <a:endParaRPr lang="es-ES" sz="2800" dirty="0" smtClean="0"/>
          </a:p>
        </p:txBody>
      </p:sp>
      <p:pic>
        <p:nvPicPr>
          <p:cNvPr id="12291" name="Picture 6" descr="obr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609600" y="152400"/>
            <a:ext cx="4792663" cy="62484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68002" y="457200"/>
            <a:ext cx="3818798" cy="57912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s-ES" sz="2800" dirty="0" smtClean="0">
                <a:latin typeface="Arial Narrow" pitchFamily="34" charset="0"/>
                <a:cs typeface="Times New Roman" pitchFamily="18" charset="0"/>
              </a:rPr>
              <a:t>Las esculturas en </a:t>
            </a:r>
            <a:r>
              <a:rPr lang="es-ES" sz="2800" b="1" dirty="0" smtClean="0">
                <a:latin typeface="Arial Narrow" pitchFamily="34" charset="0"/>
                <a:cs typeface="Times New Roman" pitchFamily="18" charset="0"/>
              </a:rPr>
              <a:t>relieve</a:t>
            </a:r>
            <a:r>
              <a:rPr lang="es-ES" sz="2800" dirty="0" smtClean="0">
                <a:latin typeface="Arial Narrow" pitchFamily="34" charset="0"/>
                <a:cs typeface="Times New Roman" pitchFamily="18" charset="0"/>
              </a:rPr>
              <a:t> son figuras que destacan por sobre una superficie; pese a ser tridimensionales carecen de parte posterior, y están vinculados a la arquitectura, al ubicarse en paredes, puertas, columnas o entradas de iglesias o grandes edificios</a:t>
            </a:r>
            <a:r>
              <a:rPr lang="es-ES" sz="2800" dirty="0" smtClean="0"/>
              <a:t> </a:t>
            </a:r>
            <a:endParaRPr lang="es-ES" sz="2800" dirty="0" smtClean="0"/>
          </a:p>
          <a:p>
            <a:pPr algn="just" eaLnBrk="1" hangingPunct="1">
              <a:lnSpc>
                <a:spcPct val="90000"/>
              </a:lnSpc>
            </a:pPr>
            <a:endParaRPr lang="es-ES" sz="2800" dirty="0" smtClean="0"/>
          </a:p>
          <a:p>
            <a:pPr lvl="0">
              <a:lnSpc>
                <a:spcPct val="90000"/>
              </a:lnSpc>
              <a:buClr>
                <a:srgbClr val="A53010"/>
              </a:buClr>
            </a:pPr>
            <a:r>
              <a:rPr lang="es-E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  <a:cs typeface="Times New Roman" pitchFamily="18" charset="0"/>
              </a:rPr>
              <a:t>En la antigüedad era común el uso de los relieves en los monumentos, para contar historias</a:t>
            </a:r>
            <a:r>
              <a:rPr lang="es-E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endParaRPr lang="es-ES" sz="2800" dirty="0" smtClean="0"/>
          </a:p>
          <a:p>
            <a:pPr algn="just" eaLnBrk="1" hangingPunct="1">
              <a:lnSpc>
                <a:spcPct val="90000"/>
              </a:lnSpc>
            </a:pPr>
            <a:endParaRPr lang="es-ES" sz="2800" dirty="0" smtClean="0"/>
          </a:p>
        </p:txBody>
      </p:sp>
      <p:pic>
        <p:nvPicPr>
          <p:cNvPr id="3074" name="Picture 2" descr="https://lassociales.files.wordpress.com/2011/12/silos_duda_de_santo_toma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2" y="152400"/>
            <a:ext cx="4318273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0"/>
            <a:ext cx="7924800" cy="31242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s-ES" sz="2400" dirty="0" smtClean="0">
              <a:cs typeface="Arial" charset="0"/>
            </a:endParaRPr>
          </a:p>
          <a:p>
            <a:pPr eaLnBrk="1" hangingPunct="1"/>
            <a:r>
              <a:rPr lang="es-ES" sz="2400" b="1" dirty="0" smtClean="0">
                <a:latin typeface="Arial Narrow" pitchFamily="34" charset="0"/>
                <a:cs typeface="Arial" charset="0"/>
              </a:rPr>
              <a:t>relieve excavado:</a:t>
            </a:r>
            <a:r>
              <a:rPr lang="es-ES" sz="2400" dirty="0" smtClean="0">
                <a:latin typeface="Arial Narrow" pitchFamily="34" charset="0"/>
                <a:cs typeface="Arial" charset="0"/>
              </a:rPr>
              <a:t> cuando el bulto no sobresale, y se encuentra hundido respecto a la superficie plana. </a:t>
            </a:r>
            <a:endParaRPr lang="es-ES" sz="2400" dirty="0" smtClean="0">
              <a:latin typeface="Arial Narrow" pitchFamily="34" charset="0"/>
              <a:cs typeface="Arial" charset="0"/>
            </a:endParaRPr>
          </a:p>
          <a:p>
            <a:pPr eaLnBrk="1" hangingPunct="1"/>
            <a:r>
              <a:rPr lang="es-ES" sz="2400" dirty="0" smtClean="0">
                <a:latin typeface="Arial Narrow" pitchFamily="34" charset="0"/>
                <a:cs typeface="Arial" charset="0"/>
              </a:rPr>
              <a:t>Esto </a:t>
            </a:r>
            <a:r>
              <a:rPr lang="es-ES" sz="2400" dirty="0" smtClean="0">
                <a:latin typeface="Arial Narrow" pitchFamily="34" charset="0"/>
                <a:cs typeface="Arial" charset="0"/>
              </a:rPr>
              <a:t>proporciona máxima claridad a la representación y gran efecto estético por el contraste violento del claroscuro entre la sombra del perfil y la luz, muy viva, del relieve plano.</a:t>
            </a:r>
            <a:endParaRPr lang="es-ES" sz="2400" dirty="0" smtClean="0">
              <a:cs typeface="Arial" charset="0"/>
            </a:endParaRPr>
          </a:p>
          <a:p>
            <a:pPr eaLnBrk="1" hangingPunct="1"/>
            <a:endParaRPr lang="es-ES" sz="24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971800"/>
            <a:ext cx="6630785" cy="36099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3900488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sz="2400" b="1" dirty="0" smtClean="0">
                <a:latin typeface="Arial Narrow" pitchFamily="34" charset="0"/>
                <a:cs typeface="Times New Roman" pitchFamily="18" charset="0"/>
              </a:rPr>
              <a:t>bajo relieve:</a:t>
            </a:r>
            <a:r>
              <a:rPr lang="es-ES" sz="2400" dirty="0" smtClean="0">
                <a:latin typeface="Arial Narrow" pitchFamily="34" charset="0"/>
                <a:cs typeface="Times New Roman" pitchFamily="18" charset="0"/>
              </a:rPr>
              <a:t> cuando las figuras apenas sobresalen del fondo.</a:t>
            </a:r>
            <a:br>
              <a:rPr lang="es-ES" sz="2400" dirty="0" smtClean="0">
                <a:latin typeface="Arial Narrow" pitchFamily="34" charset="0"/>
                <a:cs typeface="Times New Roman" pitchFamily="18" charset="0"/>
              </a:rPr>
            </a:br>
            <a:r>
              <a:rPr lang="es-ES" sz="2400" dirty="0" smtClean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s-ES" sz="2400" dirty="0" smtClean="0">
                <a:latin typeface="Arial Narrow" pitchFamily="34" charset="0"/>
                <a:cs typeface="Times New Roman" pitchFamily="18" charset="0"/>
              </a:rPr>
              <a:t/>
            </a:r>
            <a:br>
              <a:rPr lang="es-ES" sz="2400" dirty="0" smtClean="0">
                <a:latin typeface="Arial Narrow" pitchFamily="34" charset="0"/>
                <a:cs typeface="Times New Roman" pitchFamily="18" charset="0"/>
              </a:rPr>
            </a:br>
            <a:r>
              <a:rPr lang="es-ES" sz="2400" dirty="0" smtClean="0">
                <a:latin typeface="Arial Narrow" pitchFamily="34" charset="0"/>
                <a:cs typeface="Times New Roman" pitchFamily="18" charset="0"/>
              </a:rPr>
              <a:t>.</a:t>
            </a:r>
            <a:r>
              <a:rPr lang="es-ES" sz="2400" dirty="0" smtClean="0">
                <a:latin typeface="Arial Narrow" pitchFamily="34" charset="0"/>
                <a:cs typeface="Times New Roman" pitchFamily="18" charset="0"/>
              </a:rPr>
              <a:t/>
            </a:r>
            <a:br>
              <a:rPr lang="es-ES" sz="2400" dirty="0" smtClean="0">
                <a:latin typeface="Arial Narrow" pitchFamily="34" charset="0"/>
                <a:cs typeface="Times New Roman" pitchFamily="18" charset="0"/>
              </a:rPr>
            </a:br>
            <a:r>
              <a:rPr lang="es-ES" sz="2400" dirty="0" smtClean="0">
                <a:latin typeface="Arial Narrow" pitchFamily="34" charset="0"/>
                <a:cs typeface="Times New Roman" pitchFamily="18" charset="0"/>
              </a:rPr>
              <a:t/>
            </a:r>
            <a:br>
              <a:rPr lang="es-ES" sz="2400" dirty="0" smtClean="0">
                <a:latin typeface="Arial Narrow" pitchFamily="34" charset="0"/>
                <a:cs typeface="Times New Roman" pitchFamily="18" charset="0"/>
              </a:rPr>
            </a:br>
            <a:endParaRPr lang="es-ES" sz="2400" dirty="0" smtClean="0"/>
          </a:p>
        </p:txBody>
      </p:sp>
      <p:pic>
        <p:nvPicPr>
          <p:cNvPr id="4098" name="Picture 2" descr="http://www.egiptologia.com/images/stories/museos/ajenaton-nefertiti/17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4267200" cy="340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788849" y="2438400"/>
            <a:ext cx="2313709" cy="2730058"/>
          </a:xfrm>
        </p:spPr>
        <p:txBody>
          <a:bodyPr/>
          <a:lstStyle/>
          <a:p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  <a:cs typeface="Times New Roman" pitchFamily="18" charset="0"/>
              </a:rPr>
              <a:t>medio relieve:</a:t>
            </a:r>
            <a:r>
              <a:rPr lang="es-E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  <a:cs typeface="Times New Roman" pitchFamily="18" charset="0"/>
              </a:rPr>
              <a:t> cuando están como cortadas por la mitad</a:t>
            </a:r>
            <a:endParaRPr lang="es-CL" dirty="0"/>
          </a:p>
        </p:txBody>
      </p:sp>
      <p:sp>
        <p:nvSpPr>
          <p:cNvPr id="4" name="Marcador de imágenes en línea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122" name="Picture 2" descr="http://pictures.todocoleccion.net/fot/2008/02/08/7383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0"/>
            <a:ext cx="4570486" cy="597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744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imágenes en línea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6146" name="Picture 2" descr="https://encrypted-tbn0.gstatic.com/images?q=tbn:ANd9GcQHUje4MdqWMgzBlFHlwQvchnq-7lN4xRp4fVMr-yoWzlJS0f1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51" y="266700"/>
            <a:ext cx="4396653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953000" y="2743200"/>
            <a:ext cx="342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Arial Narrow" pitchFamily="34" charset="0"/>
                <a:cs typeface="Times New Roman" pitchFamily="18" charset="0"/>
              </a:rPr>
              <a:t>alto relieve:</a:t>
            </a:r>
            <a:r>
              <a:rPr lang="es-ES" dirty="0">
                <a:latin typeface="Arial Narrow" pitchFamily="34" charset="0"/>
                <a:cs typeface="Times New Roman" pitchFamily="18" charset="0"/>
              </a:rPr>
              <a:t> las figuras están talladas casi en bulto redondo pero adheridas al plano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14871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43050"/>
            <a:ext cx="6589199" cy="128089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3600" b="1" dirty="0" smtClean="0">
                <a:latin typeface="Arial" charset="0"/>
                <a:cs typeface="Arial" charset="0"/>
              </a:rPr>
              <a:t>La </a:t>
            </a:r>
            <a:r>
              <a:rPr lang="es-ES" sz="3600" b="1" dirty="0">
                <a:latin typeface="Arial" charset="0"/>
                <a:cs typeface="Arial" charset="0"/>
              </a:rPr>
              <a:t>E</a:t>
            </a:r>
            <a:r>
              <a:rPr lang="es-ES" sz="3600" b="1" dirty="0" smtClean="0">
                <a:latin typeface="Arial" charset="0"/>
                <a:cs typeface="Arial" charset="0"/>
              </a:rPr>
              <a:t>scultura</a:t>
            </a:r>
            <a:br>
              <a:rPr lang="es-ES" sz="3600" b="1" dirty="0" smtClean="0">
                <a:latin typeface="Arial" charset="0"/>
                <a:cs typeface="Arial" charset="0"/>
              </a:rPr>
            </a:br>
            <a:r>
              <a:rPr lang="es-ES" sz="3600" b="1" dirty="0">
                <a:latin typeface="Arial" charset="0"/>
                <a:cs typeface="Arial" charset="0"/>
              </a:rPr>
              <a:t/>
            </a:r>
            <a:br>
              <a:rPr lang="es-ES" sz="3600" b="1" dirty="0">
                <a:latin typeface="Arial" charset="0"/>
                <a:cs typeface="Arial" charset="0"/>
              </a:rPr>
            </a:br>
            <a:r>
              <a:rPr lang="es-ES" sz="3600" b="1" dirty="0" smtClean="0">
                <a:latin typeface="Arial" charset="0"/>
                <a:cs typeface="Arial" charset="0"/>
              </a:rPr>
              <a:t/>
            </a:r>
            <a:br>
              <a:rPr lang="es-ES" sz="3600" b="1" dirty="0" smtClean="0">
                <a:latin typeface="Arial" charset="0"/>
                <a:cs typeface="Arial" charset="0"/>
              </a:rPr>
            </a:br>
            <a:r>
              <a:rPr lang="es-ES" sz="3600" b="1" dirty="0">
                <a:latin typeface="Arial" charset="0"/>
                <a:cs typeface="Arial" charset="0"/>
              </a:rPr>
              <a:t/>
            </a:r>
            <a:br>
              <a:rPr lang="es-ES" sz="3600" b="1" dirty="0">
                <a:latin typeface="Arial" charset="0"/>
                <a:cs typeface="Arial" charset="0"/>
              </a:rPr>
            </a:br>
            <a:r>
              <a:rPr lang="es-ES" sz="3600" b="1" dirty="0" smtClean="0">
                <a:latin typeface="Arial" charset="0"/>
                <a:cs typeface="Arial" charset="0"/>
              </a:rPr>
              <a:t/>
            </a:r>
            <a:br>
              <a:rPr lang="es-ES" sz="3600" b="1" dirty="0" smtClean="0">
                <a:latin typeface="Arial" charset="0"/>
                <a:cs typeface="Arial" charset="0"/>
              </a:rPr>
            </a:br>
            <a:r>
              <a:rPr lang="es-ES" sz="3600" b="1" dirty="0">
                <a:latin typeface="Arial" charset="0"/>
                <a:cs typeface="Arial" charset="0"/>
              </a:rPr>
              <a:t/>
            </a:r>
            <a:br>
              <a:rPr lang="es-ES" sz="3600" b="1" dirty="0">
                <a:latin typeface="Arial" charset="0"/>
                <a:cs typeface="Arial" charset="0"/>
              </a:rPr>
            </a:br>
            <a:endParaRPr lang="es-ES" sz="36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71813" y="1600200"/>
            <a:ext cx="5791200" cy="485317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s-ES" sz="3200" dirty="0" smtClean="0">
                <a:latin typeface="Arial Narrow" pitchFamily="34" charset="0"/>
                <a:cs typeface="Times New Roman" pitchFamily="18" charset="0"/>
              </a:rPr>
              <a:t>La palabra Escultura viene del </a:t>
            </a:r>
            <a:r>
              <a:rPr lang="es-ES" sz="3200" dirty="0" smtClean="0">
                <a:latin typeface="Arial Narrow" pitchFamily="34" charset="0"/>
                <a:cs typeface="Times New Roman" pitchFamily="18" charset="0"/>
              </a:rPr>
              <a:t>latín </a:t>
            </a:r>
            <a:r>
              <a:rPr lang="es-ES" sz="3200" dirty="0" err="1" smtClean="0">
                <a:latin typeface="Arial Narrow" pitchFamily="34" charset="0"/>
                <a:cs typeface="Times New Roman" pitchFamily="18" charset="0"/>
              </a:rPr>
              <a:t>Sculpture</a:t>
            </a:r>
            <a:r>
              <a:rPr lang="es-ES" sz="3200" dirty="0" smtClean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None/>
            </a:pPr>
            <a:r>
              <a:rPr lang="es-ES" sz="3200" dirty="0" smtClean="0">
                <a:latin typeface="Arial Narrow" pitchFamily="34" charset="0"/>
                <a:cs typeface="Times New Roman" pitchFamily="18" charset="0"/>
              </a:rPr>
              <a:t/>
            </a:r>
            <a:br>
              <a:rPr lang="es-ES" sz="3200" dirty="0" smtClean="0">
                <a:latin typeface="Arial Narrow" pitchFamily="34" charset="0"/>
                <a:cs typeface="Times New Roman" pitchFamily="18" charset="0"/>
              </a:rPr>
            </a:br>
            <a:r>
              <a:rPr lang="es-ES" sz="3200" dirty="0" smtClean="0">
                <a:latin typeface="Arial Narrow" pitchFamily="34" charset="0"/>
                <a:cs typeface="Times New Roman" pitchFamily="18" charset="0"/>
              </a:rPr>
              <a:t>Esta disciplina representa a las figuras en sus tres dimensiones: alto, largo y ancho. </a:t>
            </a:r>
            <a:endParaRPr lang="es-ES" sz="3200" dirty="0" smtClean="0">
              <a:latin typeface="Arial Narrow" pitchFamily="34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s-ES" sz="3200" dirty="0" smtClean="0">
              <a:latin typeface="Arial Narrow" pitchFamily="34" charset="0"/>
              <a:cs typeface="Times New Roman" pitchFamily="18" charset="0"/>
            </a:endParaRPr>
          </a:p>
          <a:p>
            <a:pPr eaLnBrk="1" hangingPunct="1"/>
            <a:r>
              <a:rPr lang="es-ES" sz="3200" dirty="0" smtClean="0">
                <a:latin typeface="Arial Narrow" pitchFamily="34" charset="0"/>
                <a:cs typeface="Times New Roman" pitchFamily="18" charset="0"/>
              </a:rPr>
              <a:t>Es </a:t>
            </a:r>
            <a:r>
              <a:rPr lang="es-ES" sz="3200" dirty="0" smtClean="0">
                <a:latin typeface="Arial Narrow" pitchFamily="34" charset="0"/>
                <a:cs typeface="Times New Roman" pitchFamily="18" charset="0"/>
              </a:rPr>
              <a:t>decir, las esculturas tienen volumen y pueden ser apreciadas no sólo de frente sino desde distintos puntos</a:t>
            </a:r>
            <a:r>
              <a:rPr lang="es-ES" sz="3200" dirty="0" smtClean="0"/>
              <a:t> </a:t>
            </a:r>
          </a:p>
        </p:txBody>
      </p:sp>
      <p:sp>
        <p:nvSpPr>
          <p:cNvPr id="4100" name="AutoShape 7" descr="http://www.planetarios.com/grecia-dos/escultura%20discóbolo%20de%20miron.jpg"/>
          <p:cNvSpPr>
            <a:spLocks noChangeAspect="1" noChangeArrowheads="1"/>
          </p:cNvSpPr>
          <p:nvPr/>
        </p:nvSpPr>
        <p:spPr bwMode="auto">
          <a:xfrm>
            <a:off x="3178175" y="1389063"/>
            <a:ext cx="2789238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101" name="AutoShape 9" descr="http://www.planetarios.com/grecia-dos/escultura%20discóbolo%20de%20miron.jpg"/>
          <p:cNvSpPr>
            <a:spLocks noChangeAspect="1" noChangeArrowheads="1"/>
          </p:cNvSpPr>
          <p:nvPr/>
        </p:nvSpPr>
        <p:spPr bwMode="auto">
          <a:xfrm>
            <a:off x="3178175" y="1389063"/>
            <a:ext cx="2789238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1" y="2286000"/>
            <a:ext cx="4082464" cy="318293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1400" y="457200"/>
            <a:ext cx="55626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s-ES" sz="3200" dirty="0" smtClean="0">
                <a:latin typeface="Arial Narrow" pitchFamily="34" charset="0"/>
                <a:cs typeface="Times New Roman" pitchFamily="18" charset="0"/>
              </a:rPr>
              <a:t>Hay dos tipos de esculturas: las exentas y el relieve</a:t>
            </a:r>
            <a:r>
              <a:rPr lang="es-ES" sz="3200" dirty="0" smtClean="0"/>
              <a:t> </a:t>
            </a:r>
            <a:endParaRPr lang="es-MX" sz="3200" dirty="0" smtClean="0"/>
          </a:p>
          <a:p>
            <a:pPr eaLnBrk="1" hangingPunct="1"/>
            <a:r>
              <a:rPr lang="es-ES" sz="3200" dirty="0" smtClean="0">
                <a:latin typeface="Arial Narrow" pitchFamily="34" charset="0"/>
                <a:cs typeface="Arial" charset="0"/>
              </a:rPr>
              <a:t>Las </a:t>
            </a:r>
            <a:r>
              <a:rPr lang="es-ES" sz="3200" b="1" dirty="0" smtClean="0">
                <a:latin typeface="Arial Narrow" pitchFamily="34" charset="0"/>
                <a:cs typeface="Arial" charset="0"/>
              </a:rPr>
              <a:t>exentas</a:t>
            </a:r>
            <a:r>
              <a:rPr lang="es-ES" sz="3200" dirty="0" smtClean="0">
                <a:latin typeface="Arial Narrow" pitchFamily="34" charset="0"/>
                <a:cs typeface="Arial" charset="0"/>
              </a:rPr>
              <a:t> o de bulto redondo, son aquellas que al ser tridimensionales pueden ser observadas desde todos los ángulos. </a:t>
            </a:r>
            <a:endParaRPr lang="es-ES" sz="3200" dirty="0" smtClean="0">
              <a:cs typeface="Arial" charset="0"/>
            </a:endParaRPr>
          </a:p>
        </p:txBody>
      </p:sp>
      <p:pic>
        <p:nvPicPr>
          <p:cNvPr id="5123" name="Picture 5" descr="http://www.portaldearte.cl/img/1ro/nicanor_plaza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3400" y="2133600"/>
            <a:ext cx="3276600" cy="437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457200"/>
            <a:ext cx="8001000" cy="2895600"/>
          </a:xfrm>
        </p:spPr>
        <p:txBody>
          <a:bodyPr>
            <a:normAutofit/>
          </a:bodyPr>
          <a:lstStyle/>
          <a:p>
            <a:pPr eaLnBrk="1" hangingPunct="1"/>
            <a:r>
              <a:rPr lang="es-ES" sz="3600" dirty="0" smtClean="0">
                <a:latin typeface="Arial Narrow" pitchFamily="34" charset="0"/>
                <a:cs typeface="Arial" charset="0"/>
              </a:rPr>
              <a:t>También se hacen distinciones entre las esculturas exentas dependiendo de la posición en que están dispuestas las figuras: </a:t>
            </a:r>
            <a:endParaRPr lang="es-ES" sz="3600" dirty="0" smtClean="0">
              <a:cs typeface="Arial" charset="0"/>
            </a:endParaRPr>
          </a:p>
          <a:p>
            <a:pPr eaLnBrk="1" hangingPunct="1"/>
            <a:endParaRPr lang="es-ES" sz="3600" dirty="0" smtClean="0">
              <a:cs typeface="Arial" charset="0"/>
            </a:endParaRPr>
          </a:p>
        </p:txBody>
      </p:sp>
      <p:pic>
        <p:nvPicPr>
          <p:cNvPr id="1026" name="Picture 2" descr="http://www.cosas-que-pasan.com/wp-content/uploads/escultura-transpare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209800"/>
            <a:ext cx="4572000" cy="448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257174" y="1143000"/>
            <a:ext cx="2943225" cy="4381500"/>
          </a:xfrm>
        </p:spPr>
        <p:txBody>
          <a:bodyPr>
            <a:normAutofit/>
          </a:bodyPr>
          <a:lstStyle/>
          <a:p>
            <a:r>
              <a:rPr lang="es-CL" sz="2400" dirty="0" err="1" smtClean="0"/>
              <a:t>Ergida</a:t>
            </a:r>
            <a:r>
              <a:rPr lang="es-CL" sz="2400" dirty="0" smtClean="0"/>
              <a:t>, Figura de pie.</a:t>
            </a:r>
            <a:endParaRPr lang="es-CL" sz="2400" dirty="0"/>
          </a:p>
        </p:txBody>
      </p:sp>
      <p:pic>
        <p:nvPicPr>
          <p:cNvPr id="2050" name="Picture 2" descr="http://www.profesorenlinea.cl/imagenartes/escultura007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19150"/>
            <a:ext cx="3627120" cy="543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742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01343" y="1295400"/>
            <a:ext cx="3810000" cy="4114800"/>
          </a:xfrm>
        </p:spPr>
        <p:txBody>
          <a:bodyPr/>
          <a:lstStyle/>
          <a:p>
            <a:pPr eaLnBrk="1" hangingPunct="1"/>
            <a:r>
              <a:rPr lang="es-ES" sz="2800" b="1" dirty="0" smtClean="0">
                <a:latin typeface="Arial Narrow" pitchFamily="34" charset="0"/>
                <a:cs typeface="Times New Roman" pitchFamily="18" charset="0"/>
              </a:rPr>
              <a:t>Yacentes</a:t>
            </a:r>
            <a:r>
              <a:rPr lang="es-ES" sz="2800" dirty="0" smtClean="0">
                <a:latin typeface="Arial Narrow" pitchFamily="34" charset="0"/>
                <a:cs typeface="Times New Roman" pitchFamily="18" charset="0"/>
              </a:rPr>
              <a:t>, tendidas </a:t>
            </a:r>
          </a:p>
        </p:txBody>
      </p:sp>
      <p:pic>
        <p:nvPicPr>
          <p:cNvPr id="7171" name="Picture 5" descr="obr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81000" y="457200"/>
            <a:ext cx="4610100" cy="60198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95800" y="990600"/>
            <a:ext cx="3810000" cy="4114800"/>
          </a:xfrm>
        </p:spPr>
        <p:txBody>
          <a:bodyPr/>
          <a:lstStyle/>
          <a:p>
            <a:pPr eaLnBrk="1" hangingPunct="1"/>
            <a:r>
              <a:rPr lang="es-ES" sz="2800" b="1" dirty="0" smtClean="0">
                <a:latin typeface="Arial Narrow" pitchFamily="34" charset="0"/>
                <a:cs typeface="Times New Roman" pitchFamily="18" charset="0"/>
              </a:rPr>
              <a:t>Sedentes</a:t>
            </a:r>
            <a:r>
              <a:rPr lang="es-ES" sz="2800" dirty="0" smtClean="0">
                <a:latin typeface="Arial Narrow" pitchFamily="34" charset="0"/>
                <a:cs typeface="Times New Roman" pitchFamily="18" charset="0"/>
              </a:rPr>
              <a:t>, sentadas </a:t>
            </a:r>
          </a:p>
        </p:txBody>
      </p:sp>
      <p:pic>
        <p:nvPicPr>
          <p:cNvPr id="8195" name="Picture 5" descr="obr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407988" y="5443"/>
            <a:ext cx="4087812" cy="67056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8012" y="762000"/>
            <a:ext cx="3810000" cy="4114800"/>
          </a:xfrm>
        </p:spPr>
        <p:txBody>
          <a:bodyPr/>
          <a:lstStyle/>
          <a:p>
            <a:pPr eaLnBrk="1" hangingPunct="1"/>
            <a:r>
              <a:rPr lang="es-ES" sz="2800" b="1" dirty="0" smtClean="0">
                <a:latin typeface="Arial Narrow" pitchFamily="34" charset="0"/>
                <a:cs typeface="Times New Roman" pitchFamily="18" charset="0"/>
              </a:rPr>
              <a:t>Orantes</a:t>
            </a:r>
            <a:r>
              <a:rPr lang="es-ES" sz="2800" dirty="0" smtClean="0">
                <a:latin typeface="Arial Narrow" pitchFamily="34" charset="0"/>
                <a:cs typeface="Times New Roman" pitchFamily="18" charset="0"/>
              </a:rPr>
              <a:t>, orando </a:t>
            </a:r>
            <a:br>
              <a:rPr lang="es-ES" sz="2800" dirty="0" smtClean="0">
                <a:latin typeface="Arial Narrow" pitchFamily="34" charset="0"/>
                <a:cs typeface="Times New Roman" pitchFamily="18" charset="0"/>
              </a:rPr>
            </a:br>
            <a:r>
              <a:rPr lang="es-ES" sz="2800" dirty="0" smtClean="0">
                <a:latin typeface="Arial Narrow" pitchFamily="34" charset="0"/>
                <a:cs typeface="Times New Roman" pitchFamily="18" charset="0"/>
              </a:rPr>
              <a:t/>
            </a:r>
            <a:br>
              <a:rPr lang="es-ES" sz="2800" dirty="0" smtClean="0">
                <a:latin typeface="Arial Narrow" pitchFamily="34" charset="0"/>
                <a:cs typeface="Times New Roman" pitchFamily="18" charset="0"/>
              </a:rPr>
            </a:br>
            <a:endParaRPr lang="es-ES" sz="2800" dirty="0" smtClean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9219" name="Picture 7" descr="http://www.ibnjaldun.com/uploads/RTEmagicC_pedroI1.jpg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5443"/>
            <a:ext cx="2917825" cy="68580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1143000"/>
            <a:ext cx="4114800" cy="4114800"/>
          </a:xfrm>
        </p:spPr>
        <p:txBody>
          <a:bodyPr/>
          <a:lstStyle/>
          <a:p>
            <a:pPr eaLnBrk="1" hangingPunct="1"/>
            <a:r>
              <a:rPr lang="es-ES" sz="2800" b="1" dirty="0" smtClean="0">
                <a:latin typeface="Arial Narrow" pitchFamily="34" charset="0"/>
                <a:cs typeface="Times New Roman" pitchFamily="18" charset="0"/>
              </a:rPr>
              <a:t>Ecuestre</a:t>
            </a:r>
            <a:r>
              <a:rPr lang="es-ES" sz="2800" dirty="0" smtClean="0">
                <a:latin typeface="Arial Narrow" pitchFamily="34" charset="0"/>
                <a:cs typeface="Times New Roman" pitchFamily="18" charset="0"/>
              </a:rPr>
              <a:t>, cuando es colocada sobre un caballo </a:t>
            </a:r>
          </a:p>
        </p:txBody>
      </p:sp>
      <p:pic>
        <p:nvPicPr>
          <p:cNvPr id="10243" name="Picture 5" descr="obr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457200" y="457200"/>
            <a:ext cx="3991428" cy="5208814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192</TotalTime>
  <Words>264</Words>
  <Application>Microsoft Office PowerPoint</Application>
  <PresentationFormat>Presentación en pantalla (4:3)</PresentationFormat>
  <Paragraphs>27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Century Gothic</vt:lpstr>
      <vt:lpstr>Times New Roman</vt:lpstr>
      <vt:lpstr>Wingdings</vt:lpstr>
      <vt:lpstr>Wingdings 3</vt:lpstr>
      <vt:lpstr>Espiral</vt:lpstr>
      <vt:lpstr>TIPOS DE ESCULTURAS</vt:lpstr>
      <vt:lpstr>La Escultura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sam</dc:creator>
  <cp:lastModifiedBy>Sammy G</cp:lastModifiedBy>
  <cp:revision>21</cp:revision>
  <dcterms:created xsi:type="dcterms:W3CDTF">2006-09-25T00:41:49Z</dcterms:created>
  <dcterms:modified xsi:type="dcterms:W3CDTF">2015-04-01T21:04:54Z</dcterms:modified>
</cp:coreProperties>
</file>