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6" r:id="rId4"/>
    <p:sldId id="267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FF8000"/>
    <a:srgbClr val="FFF1DD"/>
    <a:srgbClr val="FFD5A2"/>
    <a:srgbClr val="FFC163"/>
    <a:srgbClr val="7AF400"/>
    <a:srgbClr val="C31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94622" autoAdjust="0"/>
  </p:normalViewPr>
  <p:slideViewPr>
    <p:cSldViewPr>
      <p:cViewPr varScale="1">
        <p:scale>
          <a:sx n="44" d="100"/>
          <a:sy n="44" d="100"/>
        </p:scale>
        <p:origin x="-1224" y="-96"/>
      </p:cViewPr>
      <p:guideLst>
        <p:guide orient="horz" pos="96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3885F15A-C4D5-4A87-8391-784F74BEBB1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5336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A9C53A7-01ED-49AD-9E0F-81417A069201}" type="slidenum">
              <a:rPr lang="es-ES_tradnl" sz="1200" b="0"/>
              <a:pPr/>
              <a:t>1</a:t>
            </a:fld>
            <a:endParaRPr lang="es-ES_tradnl" sz="1200" b="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D077A69-327E-41E6-99B0-452EF6D298A6}" type="slidenum">
              <a:rPr lang="es-ES_tradnl" sz="1200" b="0"/>
              <a:pPr/>
              <a:t>2</a:t>
            </a:fld>
            <a:endParaRPr lang="es-ES_tradnl" sz="1200" b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9BC34EC-4693-4632-8796-45F3EA0E0B40}" type="slidenum">
              <a:rPr lang="es-ES_tradnl" sz="1200" b="0"/>
              <a:pPr/>
              <a:t>3</a:t>
            </a:fld>
            <a:endParaRPr lang="es-ES_tradnl" sz="1200" b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0130790-E7E7-43CF-A59A-B06541A78C46}" type="slidenum">
              <a:rPr lang="es-ES_tradnl" sz="1200" b="0"/>
              <a:pPr/>
              <a:t>4</a:t>
            </a:fld>
            <a:endParaRPr lang="es-ES_tradnl" sz="1200" b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3CA83E6-2088-4436-9202-75FD55D84276}" type="slidenum">
              <a:rPr lang="es-ES_tradnl" sz="1200" b="0"/>
              <a:pPr/>
              <a:t>5</a:t>
            </a:fld>
            <a:endParaRPr lang="es-ES_tradnl" sz="1200" b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3C20250-3778-4E25-9784-A1F46BF47257}" type="slidenum">
              <a:rPr lang="es-ES_tradnl" sz="1200" b="0"/>
              <a:pPr/>
              <a:t>6</a:t>
            </a:fld>
            <a:endParaRPr lang="es-ES_tradnl" sz="1200" b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751B5ED-3BE1-44C0-ABC8-0ADC8B71F7E5}" type="slidenum">
              <a:rPr lang="es-ES_tradnl" sz="1200" b="0"/>
              <a:pPr/>
              <a:t>7</a:t>
            </a:fld>
            <a:endParaRPr lang="es-ES_tradnl" sz="1200" b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478D5B7-A82B-4A1B-98A3-D28EAF58FC89}" type="slidenum">
              <a:rPr lang="es-ES_tradnl" sz="1200" b="0"/>
              <a:pPr/>
              <a:t>8</a:t>
            </a:fld>
            <a:endParaRPr lang="es-ES_tradnl" sz="1200" b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98065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1043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241675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906816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4785386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629110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43913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65744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6311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635642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6732428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ducarchile.cl/integracion/planificaccion/planificaccion_detalle.asp?id_uc=61344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7C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7C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b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0" y="533400"/>
            <a:ext cx="9144000" cy="76200"/>
          </a:xfrm>
          <a:prstGeom prst="rect">
            <a:avLst/>
          </a:prstGeom>
          <a:solidFill>
            <a:srgbClr val="FFA9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>
            <a:off x="0" y="609600"/>
            <a:ext cx="9144000" cy="74613"/>
          </a:xfrm>
          <a:prstGeom prst="rect">
            <a:avLst/>
          </a:prstGeom>
          <a:solidFill>
            <a:srgbClr val="FFC1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031" name="Rectangle 12"/>
          <p:cNvSpPr>
            <a:spLocks noChangeArrowheads="1"/>
          </p:cNvSpPr>
          <p:nvPr userDrawn="1"/>
        </p:nvSpPr>
        <p:spPr bwMode="auto">
          <a:xfrm>
            <a:off x="0" y="685800"/>
            <a:ext cx="9144000" cy="74613"/>
          </a:xfrm>
          <a:prstGeom prst="rect">
            <a:avLst/>
          </a:prstGeom>
          <a:solidFill>
            <a:srgbClr val="FFD5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"/>
          </a:xfrm>
          <a:prstGeom prst="rect">
            <a:avLst/>
          </a:prstGeom>
          <a:solidFill>
            <a:srgbClr val="FFF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304800" y="64770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1400" b="0">
                <a:solidFill>
                  <a:srgbClr val="FFF1DD"/>
                </a:solidFill>
              </a:rPr>
              <a:t>Formulando una propuesta plástica concreta del espacio </a:t>
            </a:r>
            <a:r>
              <a:rPr lang="es-ES_tradnl" altLang="ja-JP" sz="1400" b="0">
                <a:solidFill>
                  <a:srgbClr val="FFF1DD"/>
                </a:solidFill>
              </a:rPr>
              <a:t>NM3 Artes Visuales</a:t>
            </a:r>
            <a:endParaRPr lang="es-ES_tradnl" sz="1400" b="0">
              <a:solidFill>
                <a:srgbClr val="FFF1DD"/>
              </a:solidFill>
            </a:endParaRPr>
          </a:p>
        </p:txBody>
      </p:sp>
      <p:pic>
        <p:nvPicPr>
          <p:cNvPr id="1035" name="Picture 15" descr="ir-a">
            <a:hlinkClick r:id="rId13"/>
          </p:cNvPr>
          <p:cNvPicPr preferRelativeResize="0"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477000"/>
            <a:ext cx="23098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1DD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ucarchile.cl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www.educarchile.cl/integracion/planificaccion/planificaccion_detalle.asp?id_uc=613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733800"/>
            <a:ext cx="8229600" cy="609600"/>
          </a:xfrm>
        </p:spPr>
        <p:txBody>
          <a:bodyPr/>
          <a:lstStyle/>
          <a:p>
            <a:pPr eaLnBrk="1" hangingPunct="1"/>
            <a:r>
              <a:rPr lang="es-ES_tradnl" sz="3600" b="0" smtClean="0">
                <a:solidFill>
                  <a:srgbClr val="FF6600"/>
                </a:solidFill>
              </a:rPr>
              <a:t>Espacio y volumen en la arquitectura</a:t>
            </a:r>
            <a:endParaRPr lang="es-ES_tradnl" b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181600"/>
            <a:ext cx="7872413" cy="990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s-ES_tradnl" sz="2000" smtClean="0">
                <a:solidFill>
                  <a:srgbClr val="FFF1DD"/>
                </a:solidFill>
              </a:rPr>
              <a:t>NM3 (3º medio)</a:t>
            </a:r>
          </a:p>
          <a:p>
            <a:pPr algn="r" eaLnBrk="1" hangingPunct="1">
              <a:lnSpc>
                <a:spcPct val="80000"/>
              </a:lnSpc>
            </a:pPr>
            <a:r>
              <a:rPr lang="es-ES_tradnl" sz="2000" smtClean="0">
                <a:solidFill>
                  <a:srgbClr val="FFF1DD"/>
                </a:solidFill>
              </a:rPr>
              <a:t>Artes Visuales</a:t>
            </a:r>
          </a:p>
          <a:p>
            <a:pPr algn="r" eaLnBrk="1" hangingPunct="1">
              <a:lnSpc>
                <a:spcPct val="70000"/>
              </a:lnSpc>
            </a:pPr>
            <a:r>
              <a:rPr lang="es-ES_tradnl" sz="1800" smtClean="0">
                <a:solidFill>
                  <a:srgbClr val="FFF1DD"/>
                </a:solidFill>
              </a:rPr>
              <a:t>El espacio y el volumen en la arquitectura y en el urbanismo</a:t>
            </a:r>
          </a:p>
        </p:txBody>
      </p:sp>
      <p:pic>
        <p:nvPicPr>
          <p:cNvPr id="2052" name="Picture 7" descr="ir-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23177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8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0" y="5791200"/>
            <a:ext cx="2514600" cy="838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Espacio arquitectónico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933450"/>
            <a:ext cx="4572000" cy="2643188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20000"/>
              </a:lnSpc>
            </a:pPr>
            <a:r>
              <a:rPr lang="es-ES_tradnl" sz="2000" smtClean="0"/>
              <a:t>La concepción teórica del espacio arquitectónico no ha sido única a través del tiempo y de las diferentes culturas. Sin embargo, hay acuerdo en que es el ESPACIO el elemento que caracteriza a la arquitectura y el que la diferencia las demás artes espaciales. </a:t>
            </a:r>
          </a:p>
        </p:txBody>
      </p:sp>
      <p:pic>
        <p:nvPicPr>
          <p:cNvPr id="25608" name="Picture 8" descr="espacio 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0"/>
            <a:ext cx="3733800" cy="280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espacio ex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4114800" cy="2571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2400" y="4267200"/>
            <a:ext cx="3733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s-ES_tradnl" sz="2000" b="0"/>
              <a:t>Por otro lado, es en el espacio donde se sintetizan todos los factores materiales, formales y compositivos que lo definen y le dan entidad.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2000"/>
      <p:bldP spid="25611" grpId="0" build="p" autoUpdateAnimBg="0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Relación volumen y espacio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6613"/>
            <a:ext cx="4351338" cy="2014537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s-ES_tradnl" sz="1800" smtClean="0"/>
              <a:t>Si bien el </a:t>
            </a:r>
            <a:r>
              <a:rPr lang="es-ES_tradnl" sz="1800" b="1" smtClean="0"/>
              <a:t>espacio</a:t>
            </a:r>
            <a:r>
              <a:rPr lang="es-ES_tradnl" sz="1800" smtClean="0"/>
              <a:t> es el elemento primordial de la arquitectura, al que ella delimita y pormenoriza, él mismo </a:t>
            </a:r>
            <a:r>
              <a:rPr lang="es-ES_tradnl" sz="1800" b="1" smtClean="0"/>
              <a:t>está delimitado por el volumen </a:t>
            </a:r>
            <a:r>
              <a:rPr lang="es-ES_tradnl" sz="1800" smtClean="0"/>
              <a:t>(conjunto exterior del edificio, que encierra el espacio interior), pero ambos son independientes entre sí. </a:t>
            </a:r>
          </a:p>
        </p:txBody>
      </p:sp>
      <p:pic>
        <p:nvPicPr>
          <p:cNvPr id="32776" name="Picture 8" descr="Museo Guggenheim de Bilb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14400"/>
            <a:ext cx="4491037" cy="3082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787900" y="4114800"/>
            <a:ext cx="38877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ES_tradnl" sz="1800" b="0">
                <a:solidFill>
                  <a:schemeClr val="bg2"/>
                </a:solidFill>
              </a:rPr>
              <a:t>Fachada del Museo Guggenheim de Bilbao, España, diseñado por el arquitecto norteamericano Frank O. Gehry. El edificio está compuesto por una serie de volúmenes interconectados.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 advAuto="2000"/>
      <p:bldP spid="3277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9" name="Picture 13" descr="pasillo colon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/>
          <a:stretch>
            <a:fillRect/>
          </a:stretch>
        </p:blipFill>
        <p:spPr bwMode="auto">
          <a:xfrm>
            <a:off x="6732588" y="3429000"/>
            <a:ext cx="2376487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pert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37"/>
          <a:stretch>
            <a:fillRect/>
          </a:stretch>
        </p:blipFill>
        <p:spPr bwMode="auto">
          <a:xfrm>
            <a:off x="179388" y="836613"/>
            <a:ext cx="1649412" cy="283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arco gótico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1"/>
          <a:stretch>
            <a:fillRect/>
          </a:stretch>
        </p:blipFill>
        <p:spPr>
          <a:xfrm>
            <a:off x="193675" y="3860800"/>
            <a:ext cx="1787525" cy="2438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203575" y="908050"/>
            <a:ext cx="47529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90500" indent="-190500" algn="just" eaLnBrk="1" hangingPunct="1">
              <a:spcBef>
                <a:spcPct val="20000"/>
              </a:spcBef>
            </a:pPr>
            <a:r>
              <a:rPr lang="es-ES_tradnl" sz="2000" b="0"/>
              <a:t>	</a:t>
            </a:r>
            <a:r>
              <a:rPr lang="es-ES_tradnl" sz="1800" b="0"/>
              <a:t>En arquitectura los espacios se organizan en tres niveles jerárquicos: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200"/>
            <a:ext cx="8207375" cy="381000"/>
          </a:xfrm>
        </p:spPr>
        <p:txBody>
          <a:bodyPr/>
          <a:lstStyle/>
          <a:p>
            <a:pPr eaLnBrk="1" hangingPunct="1"/>
            <a:r>
              <a:rPr lang="es-ES_tradnl" sz="2800" smtClean="0"/>
              <a:t>Niveles jerárquicos del espacio arquitectónico</a:t>
            </a:r>
            <a:endParaRPr lang="es-ES_tradnl" smtClean="0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200400" y="3124200"/>
            <a:ext cx="30972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90500" indent="-190500"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1800" dirty="0"/>
              <a:t>Estereotómicos:</a:t>
            </a:r>
            <a:r>
              <a:rPr lang="es-ES_tradnl" sz="1800" b="0" dirty="0"/>
              <a:t> es el que surge del interior de la materia de la que se ha obtenido, por sustracción de la misma</a:t>
            </a:r>
            <a:r>
              <a:rPr lang="es-ES_tradnl" sz="1800" b="0" dirty="0" smtClean="0"/>
              <a:t>. (Vacío)</a:t>
            </a:r>
            <a:endParaRPr lang="es-ES_tradnl" sz="1800" b="0" dirty="0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3203575" y="4868863"/>
            <a:ext cx="31686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1800"/>
              <a:t>Interrelación:</a:t>
            </a:r>
            <a:r>
              <a:rPr lang="es-ES_tradnl" sz="1800" b="0"/>
              <a:t> es también llamado </a:t>
            </a:r>
            <a:r>
              <a:rPr lang="es-ES_tradnl" sz="1800" b="0" i="1"/>
              <a:t>espacio transicional</a:t>
            </a:r>
            <a:r>
              <a:rPr lang="es-ES_tradnl" sz="1800" b="0"/>
              <a:t>. Establece el nexo entre el espacio interior y el exterior. 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3276600" y="1700213"/>
            <a:ext cx="475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90500" indent="-190500" algn="just" eaLnBrk="1" hangingPunct="1">
              <a:spcBef>
                <a:spcPct val="20000"/>
              </a:spcBef>
              <a:buFontTx/>
              <a:buChar char="•"/>
            </a:pPr>
            <a:r>
              <a:rPr lang="es-ES_tradnl" sz="1800" dirty="0"/>
              <a:t>Tectónicos:</a:t>
            </a:r>
            <a:r>
              <a:rPr lang="es-ES_tradnl" sz="1800" b="0" dirty="0"/>
              <a:t> es el espacio que resulta del ensamblaje que se define por la adición de los elementos constructivos que lo constituyen</a:t>
            </a:r>
            <a:r>
              <a:rPr lang="es-ES_tradnl" sz="1800" b="0" dirty="0" smtClean="0"/>
              <a:t>. (Acumulación)</a:t>
            </a:r>
            <a:endParaRPr lang="es-ES_tradnl" sz="1800" b="0" dirty="0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1981200" y="914400"/>
            <a:ext cx="1143000" cy="180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s-MX" sz="1400" b="0"/>
              <a:t>Torres Petronas, en Kuala Lumpur, Malasia. Altura: 88 pisos en 490 mt.</a:t>
            </a:r>
            <a:endParaRPr lang="es-ES" sz="1400" b="0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2133600" y="5562600"/>
            <a:ext cx="990600" cy="7397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s-MX" sz="1400" b="0"/>
              <a:t>Arco gótico del siglo XIV.</a:t>
            </a:r>
            <a:endParaRPr lang="es-ES" sz="1400" b="0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705600" y="3048000"/>
            <a:ext cx="2438400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s-MX" sz="1400" b="0"/>
              <a:t>Pasillo de estilo colonial</a:t>
            </a:r>
            <a:endParaRPr lang="es-ES" sz="1400" b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18" grpId="0" autoUpdateAnimBg="0"/>
      <p:bldP spid="34831" grpId="0" autoUpdateAnimBg="0"/>
      <p:bldP spid="34832" grpId="0" autoUpdateAnimBg="0"/>
      <p:bldP spid="34833" grpId="0" autoUpdateAnimBg="0"/>
      <p:bldP spid="34836" grpId="0" animBg="1" autoUpdateAnimBg="0"/>
      <p:bldP spid="34837" grpId="0" animBg="1" autoUpdateAnimBg="0"/>
      <p:bldP spid="3483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Espacio funcional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4751388" cy="2593975"/>
          </a:xfrm>
        </p:spPr>
        <p:txBody>
          <a:bodyPr>
            <a:spAutoFit/>
          </a:bodyPr>
          <a:lstStyle/>
          <a:p>
            <a:pPr marL="179388" indent="-179388" eaLnBrk="1" hangingPunct="1">
              <a:buFontTx/>
              <a:buChar char="•"/>
            </a:pPr>
            <a:r>
              <a:rPr lang="es-ES" sz="1800" b="1" dirty="0" smtClean="0">
                <a:solidFill>
                  <a:srgbClr val="FF6600"/>
                </a:solidFill>
              </a:rPr>
              <a:t>Espacio permeable</a:t>
            </a:r>
            <a:r>
              <a:rPr lang="es-ES" sz="1800" dirty="0" smtClean="0">
                <a:solidFill>
                  <a:srgbClr val="FF6600"/>
                </a:solidFill>
              </a:rPr>
              <a:t>:</a:t>
            </a:r>
            <a:r>
              <a:rPr lang="es-ES" sz="1800" dirty="0" smtClean="0">
                <a:solidFill>
                  <a:schemeClr val="bg2"/>
                </a:solidFill>
              </a:rPr>
              <a:t> aquel que permite que el uso funcional que allí se realice sea enriquecido por otras actividades</a:t>
            </a:r>
            <a:r>
              <a:rPr lang="es-MX" sz="1800" dirty="0" smtClean="0">
                <a:solidFill>
                  <a:schemeClr val="bg2"/>
                </a:solidFill>
              </a:rPr>
              <a:t>,</a:t>
            </a:r>
            <a:r>
              <a:rPr lang="es-ES" sz="1800" dirty="0" smtClean="0">
                <a:solidFill>
                  <a:schemeClr val="bg2"/>
                </a:solidFill>
              </a:rPr>
              <a:t> siendo </a:t>
            </a:r>
            <a:r>
              <a:rPr lang="es-ES" sz="1800" b="1" dirty="0" smtClean="0">
                <a:solidFill>
                  <a:schemeClr val="bg2"/>
                </a:solidFill>
              </a:rPr>
              <a:t>flexible</a:t>
            </a:r>
            <a:r>
              <a:rPr lang="es-ES" sz="1800" dirty="0" smtClean="0">
                <a:solidFill>
                  <a:schemeClr val="bg2"/>
                </a:solidFill>
              </a:rPr>
              <a:t> </a:t>
            </a:r>
            <a:r>
              <a:rPr lang="es-MX" sz="1800" dirty="0" smtClean="0">
                <a:solidFill>
                  <a:schemeClr val="bg2"/>
                </a:solidFill>
              </a:rPr>
              <a:t>a</a:t>
            </a:r>
            <a:r>
              <a:rPr lang="es-ES" sz="1800" dirty="0" smtClean="0">
                <a:solidFill>
                  <a:schemeClr val="bg2"/>
                </a:solidFill>
              </a:rPr>
              <a:t>l cambio, tanto de mobiliario, como de función. Puede circularse “a </a:t>
            </a:r>
            <a:r>
              <a:rPr lang="es-ES" sz="1800" dirty="0" err="1" smtClean="0">
                <a:solidFill>
                  <a:schemeClr val="bg2"/>
                </a:solidFill>
              </a:rPr>
              <a:t>trav</a:t>
            </a:r>
            <a:r>
              <a:rPr lang="es-MX" sz="1800" dirty="0" err="1" smtClean="0">
                <a:solidFill>
                  <a:schemeClr val="bg2"/>
                </a:solidFill>
              </a:rPr>
              <a:t>és</a:t>
            </a:r>
            <a:r>
              <a:rPr lang="es-ES" sz="1800" dirty="0" smtClean="0">
                <a:solidFill>
                  <a:schemeClr val="bg2"/>
                </a:solidFill>
              </a:rPr>
              <a:t>” de él sin forzar su significado</a:t>
            </a:r>
            <a:r>
              <a:rPr lang="es-ES" sz="2000" dirty="0" smtClean="0">
                <a:solidFill>
                  <a:schemeClr val="bg2"/>
                </a:solidFill>
              </a:rPr>
              <a:t>. </a:t>
            </a:r>
            <a:r>
              <a:rPr lang="es-ES" sz="1800" b="1" dirty="0" smtClean="0">
                <a:solidFill>
                  <a:schemeClr val="bg2"/>
                </a:solidFill>
              </a:rPr>
              <a:t>Por ejemplo</a:t>
            </a:r>
            <a:r>
              <a:rPr lang="es-MX" sz="1800" b="1" dirty="0" smtClean="0">
                <a:solidFill>
                  <a:schemeClr val="bg2"/>
                </a:solidFill>
              </a:rPr>
              <a:t>:</a:t>
            </a:r>
            <a:r>
              <a:rPr lang="es-ES" sz="1800" b="1" dirty="0" smtClean="0">
                <a:solidFill>
                  <a:schemeClr val="bg2"/>
                </a:solidFill>
              </a:rPr>
              <a:t> en una casa habitación, los dormitorios, el living, </a:t>
            </a:r>
            <a:r>
              <a:rPr lang="es-ES" sz="1800" b="1" dirty="0" err="1" smtClean="0">
                <a:solidFill>
                  <a:schemeClr val="bg2"/>
                </a:solidFill>
              </a:rPr>
              <a:t>etc</a:t>
            </a:r>
            <a:r>
              <a:rPr lang="es-ES" sz="1800" b="1" dirty="0" smtClean="0">
                <a:solidFill>
                  <a:schemeClr val="bg2"/>
                </a:solidFill>
              </a:rPr>
              <a:t>, son espacios permeables.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9388" y="836613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ES" sz="2000" b="0">
                <a:solidFill>
                  <a:srgbClr val="C31C14"/>
                </a:solidFill>
              </a:rPr>
              <a:t>En cuanto a su uso funcional:</a:t>
            </a:r>
            <a:r>
              <a:rPr lang="es-ES" sz="2000" b="0">
                <a:solidFill>
                  <a:schemeClr val="bg2"/>
                </a:solidFill>
              </a:rPr>
              <a:t> </a:t>
            </a:r>
            <a:endParaRPr lang="es-ES_tradnl" sz="2000" b="0">
              <a:solidFill>
                <a:schemeClr val="bg2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962400" y="4419600"/>
            <a:ext cx="48974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 algn="just" eaLnBrk="1" hangingPunct="1">
              <a:spcBef>
                <a:spcPct val="20000"/>
              </a:spcBef>
              <a:buFontTx/>
              <a:buChar char="•"/>
            </a:pPr>
            <a:r>
              <a:rPr lang="es-ES" sz="1800" dirty="0">
                <a:solidFill>
                  <a:srgbClr val="FF6600"/>
                </a:solidFill>
              </a:rPr>
              <a:t>Espacio </a:t>
            </a:r>
            <a:r>
              <a:rPr lang="es-MX" sz="1800" dirty="0">
                <a:solidFill>
                  <a:srgbClr val="FF6600"/>
                </a:solidFill>
              </a:rPr>
              <a:t>i</a:t>
            </a:r>
            <a:r>
              <a:rPr lang="es-ES" sz="1800" dirty="0" err="1">
                <a:solidFill>
                  <a:srgbClr val="FF6600"/>
                </a:solidFill>
              </a:rPr>
              <a:t>mpermeable</a:t>
            </a:r>
            <a:r>
              <a:rPr lang="es-ES" sz="1800" b="0" dirty="0">
                <a:solidFill>
                  <a:srgbClr val="FF6600"/>
                </a:solidFill>
              </a:rPr>
              <a:t>:</a:t>
            </a:r>
            <a:r>
              <a:rPr lang="es-ES" sz="1800" b="0" dirty="0">
                <a:solidFill>
                  <a:schemeClr val="bg2"/>
                </a:solidFill>
              </a:rPr>
              <a:t> aquel cuyo uso es </a:t>
            </a:r>
            <a:r>
              <a:rPr lang="es-ES" sz="1800" dirty="0">
                <a:solidFill>
                  <a:schemeClr val="bg2"/>
                </a:solidFill>
              </a:rPr>
              <a:t>específico</a:t>
            </a:r>
            <a:r>
              <a:rPr lang="es-ES" sz="1800" b="0" dirty="0">
                <a:solidFill>
                  <a:schemeClr val="bg2"/>
                </a:solidFill>
              </a:rPr>
              <a:t>: es determinante, dimensional y formalmente</a:t>
            </a:r>
            <a:r>
              <a:rPr lang="es-MX" sz="1800" b="0" dirty="0">
                <a:solidFill>
                  <a:schemeClr val="bg2"/>
                </a:solidFill>
              </a:rPr>
              <a:t>.</a:t>
            </a:r>
            <a:r>
              <a:rPr lang="es-ES" sz="1800" b="0" dirty="0">
                <a:solidFill>
                  <a:schemeClr val="bg2"/>
                </a:solidFill>
              </a:rPr>
              <a:t> </a:t>
            </a:r>
            <a:r>
              <a:rPr lang="es-MX" sz="1800" b="0" dirty="0">
                <a:solidFill>
                  <a:schemeClr val="bg2"/>
                </a:solidFill>
              </a:rPr>
              <a:t>S</a:t>
            </a:r>
            <a:r>
              <a:rPr lang="es-ES" sz="1800" b="0" dirty="0">
                <a:solidFill>
                  <a:schemeClr val="bg2"/>
                </a:solidFill>
              </a:rPr>
              <a:t>e accede a él o puede circularse tangencialmente (no a través de él)</a:t>
            </a:r>
            <a:r>
              <a:rPr lang="es-MX" sz="1800" b="0" dirty="0">
                <a:solidFill>
                  <a:schemeClr val="bg2"/>
                </a:solidFill>
              </a:rPr>
              <a:t>.</a:t>
            </a:r>
            <a:r>
              <a:rPr lang="es-ES" sz="1800" b="0" dirty="0">
                <a:solidFill>
                  <a:schemeClr val="bg2"/>
                </a:solidFill>
              </a:rPr>
              <a:t> </a:t>
            </a:r>
            <a:r>
              <a:rPr lang="es-MX" sz="1800" b="0" dirty="0">
                <a:solidFill>
                  <a:schemeClr val="bg2"/>
                </a:solidFill>
              </a:rPr>
              <a:t>L</a:t>
            </a:r>
            <a:r>
              <a:rPr lang="es-ES" sz="1800" b="0" dirty="0">
                <a:solidFill>
                  <a:schemeClr val="bg2"/>
                </a:solidFill>
              </a:rPr>
              <a:t>a sala de baño</a:t>
            </a:r>
            <a:r>
              <a:rPr lang="es-MX" sz="1800" b="0" dirty="0">
                <a:solidFill>
                  <a:schemeClr val="bg2"/>
                </a:solidFill>
              </a:rPr>
              <a:t> y</a:t>
            </a:r>
            <a:r>
              <a:rPr lang="es-ES" sz="1800" b="0" dirty="0">
                <a:solidFill>
                  <a:schemeClr val="bg2"/>
                </a:solidFill>
              </a:rPr>
              <a:t> la cocina</a:t>
            </a:r>
            <a:r>
              <a:rPr lang="es-MX" sz="1800" b="0" dirty="0">
                <a:solidFill>
                  <a:schemeClr val="bg2"/>
                </a:solidFill>
              </a:rPr>
              <a:t>, por ejemplo,</a:t>
            </a:r>
            <a:r>
              <a:rPr lang="es-ES" sz="1800" b="0" dirty="0">
                <a:solidFill>
                  <a:schemeClr val="bg2"/>
                </a:solidFill>
              </a:rPr>
              <a:t> son impermeables</a:t>
            </a:r>
          </a:p>
        </p:txBody>
      </p:sp>
      <p:pic>
        <p:nvPicPr>
          <p:cNvPr id="40966" name="Picture 6" descr="li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976688" cy="2784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b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2663825" cy="2443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 advAuto="2000"/>
      <p:bldP spid="40964" grpId="0" autoUpdateAnimBg="0"/>
      <p:bldP spid="40965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espacio centrípe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6172200" y="3810000"/>
            <a:ext cx="2921000" cy="2133600"/>
          </a:xfrm>
          <a:prstGeom prst="rect">
            <a:avLst/>
          </a:prstGeom>
          <a:noFill/>
          <a:ln w="9525">
            <a:solidFill>
              <a:srgbClr val="FFC1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corre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31242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Espacio según su forma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4311650" cy="366713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s-ES" sz="1800" smtClean="0">
                <a:solidFill>
                  <a:srgbClr val="C31C14"/>
                </a:solidFill>
              </a:rPr>
              <a:t>En cuanto a la </a:t>
            </a:r>
            <a:r>
              <a:rPr lang="es-ES" sz="1800" b="1" smtClean="0">
                <a:solidFill>
                  <a:srgbClr val="C31C14"/>
                </a:solidFill>
              </a:rPr>
              <a:t>FORMA del Espacio</a:t>
            </a:r>
            <a:r>
              <a:rPr lang="es-ES" sz="1800" smtClean="0">
                <a:solidFill>
                  <a:srgbClr val="C31C14"/>
                </a:solidFill>
              </a:rPr>
              <a:t>:</a:t>
            </a:r>
            <a:endParaRPr lang="es-ES" sz="1800" smtClean="0">
              <a:solidFill>
                <a:schemeClr val="bg2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7950" y="5210175"/>
            <a:ext cx="2635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 algn="just" eaLnBrk="1" hangingPunct="1">
              <a:spcBef>
                <a:spcPct val="20000"/>
              </a:spcBef>
              <a:buFontTx/>
              <a:buChar char="•"/>
            </a:pPr>
            <a:r>
              <a:rPr lang="es-ES" sz="1800">
                <a:solidFill>
                  <a:srgbClr val="FF6600"/>
                </a:solidFill>
              </a:rPr>
              <a:t>Bidireccional:</a:t>
            </a:r>
            <a:r>
              <a:rPr lang="es-ES" sz="1800" b="0">
                <a:solidFill>
                  <a:schemeClr val="bg2"/>
                </a:solidFill>
              </a:rPr>
              <a:t> cuando claramente se establece un flujo entre 2 puntos.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200400" y="2344738"/>
            <a:ext cx="59436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 algn="just" eaLnBrk="1" hangingPunct="1">
              <a:spcBef>
                <a:spcPct val="20000"/>
              </a:spcBef>
              <a:buFontTx/>
              <a:buChar char="•"/>
            </a:pPr>
            <a:r>
              <a:rPr lang="es-ES" sz="1800">
                <a:solidFill>
                  <a:srgbClr val="FF6600"/>
                </a:solidFill>
              </a:rPr>
              <a:t>Multidireccional:</a:t>
            </a:r>
            <a:r>
              <a:rPr lang="es-ES" sz="1800" b="0">
                <a:solidFill>
                  <a:schemeClr val="bg2"/>
                </a:solidFill>
              </a:rPr>
              <a:t> si se multiplican los puntos de interés hacia los bordes, puede hablarse de</a:t>
            </a:r>
            <a:r>
              <a:rPr lang="es-MX" sz="1800" b="0">
                <a:solidFill>
                  <a:schemeClr val="bg2"/>
                </a:solidFill>
              </a:rPr>
              <a:t> espacio</a:t>
            </a:r>
            <a:r>
              <a:rPr lang="es-ES" sz="1800">
                <a:solidFill>
                  <a:schemeClr val="bg2"/>
                </a:solidFill>
              </a:rPr>
              <a:t> centrífugo</a:t>
            </a:r>
            <a:r>
              <a:rPr lang="es-ES" sz="1800" b="0">
                <a:solidFill>
                  <a:schemeClr val="bg2"/>
                </a:solidFill>
              </a:rPr>
              <a:t>; si</a:t>
            </a:r>
            <a:r>
              <a:rPr lang="es-MX" sz="1800" b="0">
                <a:solidFill>
                  <a:schemeClr val="bg2"/>
                </a:solidFill>
              </a:rPr>
              <a:t>,</a:t>
            </a:r>
            <a:r>
              <a:rPr lang="es-ES" sz="1800" b="0">
                <a:solidFill>
                  <a:schemeClr val="bg2"/>
                </a:solidFill>
              </a:rPr>
              <a:t> por el contrario</a:t>
            </a:r>
            <a:r>
              <a:rPr lang="es-MX" sz="1800" b="0">
                <a:solidFill>
                  <a:schemeClr val="bg2"/>
                </a:solidFill>
              </a:rPr>
              <a:t>,</a:t>
            </a:r>
            <a:r>
              <a:rPr lang="es-ES" sz="1800" b="0">
                <a:solidFill>
                  <a:schemeClr val="bg2"/>
                </a:solidFill>
              </a:rPr>
              <a:t> el interés del observador se concentra en un foco central</a:t>
            </a:r>
            <a:r>
              <a:rPr lang="es-MX" sz="1800" b="0">
                <a:solidFill>
                  <a:schemeClr val="bg2"/>
                </a:solidFill>
              </a:rPr>
              <a:t>,</a:t>
            </a:r>
            <a:r>
              <a:rPr lang="es-ES" sz="1800" b="0">
                <a:solidFill>
                  <a:schemeClr val="bg2"/>
                </a:solidFill>
              </a:rPr>
              <a:t> puede hablarse de </a:t>
            </a:r>
            <a:r>
              <a:rPr lang="es-ES" sz="1800">
                <a:solidFill>
                  <a:schemeClr val="bg2"/>
                </a:solidFill>
              </a:rPr>
              <a:t>centrípeto</a:t>
            </a:r>
            <a:r>
              <a:rPr lang="es-ES" sz="1800" b="0">
                <a:solidFill>
                  <a:schemeClr val="bg2"/>
                </a:solidFill>
              </a:rPr>
              <a:t> (</a:t>
            </a:r>
            <a:r>
              <a:rPr lang="es-MX" sz="1800" b="0">
                <a:solidFill>
                  <a:schemeClr val="bg2"/>
                </a:solidFill>
              </a:rPr>
              <a:t>o </a:t>
            </a:r>
            <a:r>
              <a:rPr lang="es-ES" sz="1800" b="0">
                <a:solidFill>
                  <a:schemeClr val="bg2"/>
                </a:solidFill>
              </a:rPr>
              <a:t>focal).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07950" y="1295400"/>
            <a:ext cx="86407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ES" sz="1800" b="0">
                <a:solidFill>
                  <a:schemeClr val="bg2"/>
                </a:solidFill>
              </a:rPr>
              <a:t>Esta dependerá de la característica topológica (de lugar) de concurrencia espacial; dependiendo en gran medida del tratamiento interior del volumen (si </a:t>
            </a:r>
            <a:r>
              <a:rPr lang="es-MX" sz="1800" b="0">
                <a:solidFill>
                  <a:schemeClr val="bg2"/>
                </a:solidFill>
              </a:rPr>
              <a:t>es </a:t>
            </a:r>
            <a:r>
              <a:rPr lang="es-ES" sz="1800" b="0">
                <a:solidFill>
                  <a:schemeClr val="bg2"/>
                </a:solidFill>
              </a:rPr>
              <a:t>articulado, continuo, cerrado o perforado) el espacio parece concentrarse o dispersarse:</a:t>
            </a:r>
          </a:p>
        </p:txBody>
      </p:sp>
      <p:pic>
        <p:nvPicPr>
          <p:cNvPr id="43017" name="Picture 9" descr="espacio centrífu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9"/>
          <a:stretch>
            <a:fillRect/>
          </a:stretch>
        </p:blipFill>
        <p:spPr bwMode="auto">
          <a:xfrm>
            <a:off x="3321050" y="3810000"/>
            <a:ext cx="2774950" cy="2362200"/>
          </a:xfrm>
          <a:prstGeom prst="rect">
            <a:avLst/>
          </a:prstGeom>
          <a:noFill/>
          <a:ln w="9525">
            <a:solidFill>
              <a:srgbClr val="FFC1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276600" y="6096000"/>
            <a:ext cx="2819400" cy="2841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s-MX" sz="1200" b="0"/>
              <a:t>Espacio multidireccional centrífugo.</a:t>
            </a:r>
            <a:endParaRPr lang="es-ES" sz="1200" b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172200" y="5867400"/>
            <a:ext cx="2971800" cy="527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s-MX" sz="1400" b="0"/>
              <a:t>Fuente de agua del Cerro Santa Lucía. Espacio centrípeto.</a:t>
            </a:r>
            <a:endParaRPr lang="es-ES" sz="1400" b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 advAuto="2000"/>
      <p:bldP spid="43012" grpId="0" autoUpdateAnimBg="0"/>
      <p:bldP spid="43013" grpId="0" autoUpdateAnimBg="0"/>
      <p:bldP spid="43014" grpId="0" build="p" autoUpdateAnimBg="0" advAuto="2000"/>
      <p:bldP spid="43020" grpId="0" animBg="1" autoUpdateAnimBg="0"/>
      <p:bldP spid="4302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Espacio interno y externo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5867400" cy="366713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s-ES_tradnl" sz="1800" smtClean="0">
                <a:solidFill>
                  <a:schemeClr val="bg2"/>
                </a:solidFill>
              </a:rPr>
              <a:t>En cuanto a su relación de espacio interno y externo: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48200" y="1447800"/>
            <a:ext cx="411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ES_tradnl" sz="1800">
                <a:solidFill>
                  <a:srgbClr val="FF6600"/>
                </a:solidFill>
              </a:rPr>
              <a:t>Espacio cerrado:</a:t>
            </a:r>
            <a:r>
              <a:rPr lang="es-ES_tradnl" sz="1800" b="0">
                <a:solidFill>
                  <a:schemeClr val="bg2"/>
                </a:solidFill>
              </a:rPr>
              <a:t> se percibe como aquel en que las aberturas no constituyen una relación perceptiva con el exterior.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52400" y="4648200"/>
            <a:ext cx="4114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ES_tradnl" sz="1800">
                <a:solidFill>
                  <a:srgbClr val="FF6600"/>
                </a:solidFill>
              </a:rPr>
              <a:t>Espacio abierto:</a:t>
            </a:r>
            <a:r>
              <a:rPr lang="es-ES_tradnl" sz="1800" b="0">
                <a:solidFill>
                  <a:schemeClr val="bg2"/>
                </a:solidFill>
              </a:rPr>
              <a:t> aquel en que la relación con el espacio circundante supera al 50% o, si es menor, las aberturas tienen un claro sentido de relación.</a:t>
            </a:r>
            <a:endParaRPr lang="es-ES_tradnl" sz="3200" b="0"/>
          </a:p>
        </p:txBody>
      </p:sp>
      <p:pic>
        <p:nvPicPr>
          <p:cNvPr id="45062" name="Picture 6" descr="Espacio abierto, pérg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0"/>
          <a:stretch>
            <a:fillRect/>
          </a:stretch>
        </p:blipFill>
        <p:spPr bwMode="auto">
          <a:xfrm>
            <a:off x="4953000" y="3505200"/>
            <a:ext cx="3962400" cy="2514600"/>
          </a:xfrm>
          <a:prstGeom prst="rect">
            <a:avLst/>
          </a:prstGeom>
          <a:noFill/>
          <a:ln w="9525">
            <a:solidFill>
              <a:srgbClr val="FFC1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Espacio abier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2"/>
          <a:stretch>
            <a:fillRect/>
          </a:stretch>
        </p:blipFill>
        <p:spPr bwMode="auto">
          <a:xfrm>
            <a:off x="381000" y="1355725"/>
            <a:ext cx="3657600" cy="26828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81000" y="4114800"/>
            <a:ext cx="3657600" cy="527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s-MX" sz="1400" b="0"/>
              <a:t>Espacio cerrado: capilla con vitrales.</a:t>
            </a:r>
          </a:p>
          <a:p>
            <a:pPr algn="ctr"/>
            <a:endParaRPr lang="es-ES" sz="1400" b="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953000" y="6019800"/>
            <a:ext cx="3962400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s-MX" sz="1400" b="0"/>
              <a:t>Espacio abierto: pérgola circular.</a:t>
            </a:r>
            <a:endParaRPr lang="es-ES" sz="1400" b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 advAuto="2000"/>
      <p:bldP spid="45060" grpId="0" autoUpdateAnimBg="0"/>
      <p:bldP spid="45061" grpId="0" autoUpdateAnimBg="0"/>
      <p:bldP spid="45064" grpId="0" animBg="1" autoUpdateAnimBg="0"/>
      <p:bldP spid="4506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Espacio comunitario y de tránsito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4953000" cy="366712"/>
          </a:xfrm>
        </p:spPr>
        <p:txBody>
          <a:bodyPr>
            <a:spAutoFit/>
          </a:bodyPr>
          <a:lstStyle/>
          <a:p>
            <a:pPr marL="0" indent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s-ES_tradnl" sz="1800" b="1" smtClean="0">
                <a:solidFill>
                  <a:srgbClr val="FF6600"/>
                </a:solidFill>
              </a:rPr>
              <a:t>En cuanto a su acción sobre el individuo: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07950" y="1412875"/>
            <a:ext cx="42354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ES_tradnl" sz="1800">
                <a:solidFill>
                  <a:srgbClr val="FF6600"/>
                </a:solidFill>
              </a:rPr>
              <a:t>Espacio “Socio-peto”:</a:t>
            </a:r>
            <a:r>
              <a:rPr lang="es-ES_tradnl" sz="1800" b="0">
                <a:solidFill>
                  <a:srgbClr val="FF6600"/>
                </a:solidFill>
              </a:rPr>
              <a:t> </a:t>
            </a:r>
            <a:r>
              <a:rPr lang="es-ES_tradnl" sz="1800" b="0">
                <a:solidFill>
                  <a:schemeClr val="bg2"/>
                </a:solidFill>
              </a:rPr>
              <a:t>cuando las direcciones del espacio lo expresan como continente y motivan las relaciones entre los individuos. Espacio diseñado para el encuentro y las relaciones interpersonales.</a:t>
            </a:r>
            <a:endParaRPr lang="es-ES_tradnl" sz="1800" b="0">
              <a:solidFill>
                <a:srgbClr val="FF66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0" y="4438650"/>
            <a:ext cx="43307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es-ES_tradnl" sz="1800">
                <a:solidFill>
                  <a:srgbClr val="FF6600"/>
                </a:solidFill>
              </a:rPr>
              <a:t>Espacio “Socio-fugo”:</a:t>
            </a:r>
            <a:r>
              <a:rPr lang="es-ES_tradnl" sz="1800" b="0">
                <a:solidFill>
                  <a:schemeClr val="bg2"/>
                </a:solidFill>
              </a:rPr>
              <a:t> cuando las directrices del espacio expresan tal fluidez que evitan las relaciones entre los individuos. Es el caso de estructuras urbanas como los puentes, por ejemplo, el </a:t>
            </a:r>
            <a:r>
              <a:rPr lang="es-ES_tradnl" sz="1800" b="0" i="1">
                <a:solidFill>
                  <a:schemeClr val="bg2"/>
                </a:solidFill>
              </a:rPr>
              <a:t>Golden Gate</a:t>
            </a:r>
            <a:r>
              <a:rPr lang="es-ES_tradnl" sz="1800" b="0">
                <a:solidFill>
                  <a:schemeClr val="bg2"/>
                </a:solidFill>
              </a:rPr>
              <a:t> de San Francisco EE.UU. que muestra la imagen.</a:t>
            </a:r>
          </a:p>
        </p:txBody>
      </p:sp>
      <p:pic>
        <p:nvPicPr>
          <p:cNvPr id="47111" name="Picture 7" descr="Espacios comu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914775" cy="29337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15" descr="Golden G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064000" cy="3048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 advAuto="2000"/>
      <p:bldP spid="47108" grpId="0" autoUpdateAnimBg="0"/>
      <p:bldP spid="47109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FFFF7"/>
      </a:accent1>
      <a:accent2>
        <a:srgbClr val="FF8000"/>
      </a:accent2>
      <a:accent3>
        <a:srgbClr val="FFFFFF"/>
      </a:accent3>
      <a:accent4>
        <a:srgbClr val="000000"/>
      </a:accent4>
      <a:accent5>
        <a:srgbClr val="FFFFFA"/>
      </a:accent5>
      <a:accent6>
        <a:srgbClr val="E77300"/>
      </a:accent6>
      <a:hlink>
        <a:srgbClr val="FF8000"/>
      </a:hlink>
      <a:folHlink>
        <a:srgbClr val="FF8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FFFFA"/>
        </a:accent5>
        <a:accent6>
          <a:srgbClr val="E77300"/>
        </a:accent6>
        <a:hlink>
          <a:srgbClr val="FF8000"/>
        </a:hlink>
        <a:folHlink>
          <a:srgbClr val="FF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2004:Templates:Presentations:Designs:Alchemy</Template>
  <TotalTime>2357</TotalTime>
  <Words>711</Words>
  <Application>Microsoft Office PowerPoint</Application>
  <PresentationFormat>Presentación en pantalla (4:3)</PresentationFormat>
  <Paragraphs>47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ＭＳ Ｐゴシック</vt:lpstr>
      <vt:lpstr>Times</vt:lpstr>
      <vt:lpstr>Webdings</vt:lpstr>
      <vt:lpstr>Blank Presentation</vt:lpstr>
      <vt:lpstr>Espacio y volumen en la arquitectura</vt:lpstr>
      <vt:lpstr>Espacio arquitectónico</vt:lpstr>
      <vt:lpstr>Relación volumen y espacio</vt:lpstr>
      <vt:lpstr>Niveles jerárquicos del espacio arquitectónico</vt:lpstr>
      <vt:lpstr>Espacio funcional</vt:lpstr>
      <vt:lpstr>Espacio según su forma</vt:lpstr>
      <vt:lpstr>Espacio interno y externo</vt:lpstr>
      <vt:lpstr>Espacio comunitario y de tránsito</vt:lpstr>
    </vt:vector>
  </TitlesOfParts>
  <Company>Fundación Chile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María Ines Puig</dc:creator>
  <cp:lastModifiedBy>Miss Samanta</cp:lastModifiedBy>
  <cp:revision>292</cp:revision>
  <dcterms:created xsi:type="dcterms:W3CDTF">2005-06-01T17:54:30Z</dcterms:created>
  <dcterms:modified xsi:type="dcterms:W3CDTF">2012-04-18T13:21:36Z</dcterms:modified>
</cp:coreProperties>
</file>